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7" r:id="rId4"/>
    <p:sldId id="258" r:id="rId5"/>
    <p:sldId id="296" r:id="rId6"/>
    <p:sldId id="260" r:id="rId7"/>
    <p:sldId id="259" r:id="rId8"/>
    <p:sldId id="291" r:id="rId9"/>
    <p:sldId id="287" r:id="rId10"/>
    <p:sldId id="261" r:id="rId11"/>
    <p:sldId id="270" r:id="rId12"/>
    <p:sldId id="288" r:id="rId13"/>
    <p:sldId id="289" r:id="rId14"/>
    <p:sldId id="269" r:id="rId15"/>
    <p:sldId id="290" r:id="rId16"/>
    <p:sldId id="262" r:id="rId17"/>
    <p:sldId id="263" r:id="rId18"/>
    <p:sldId id="278" r:id="rId19"/>
    <p:sldId id="271" r:id="rId20"/>
    <p:sldId id="273" r:id="rId21"/>
    <p:sldId id="280" r:id="rId22"/>
    <p:sldId id="282" r:id="rId23"/>
    <p:sldId id="272" r:id="rId24"/>
    <p:sldId id="283" r:id="rId25"/>
    <p:sldId id="284" r:id="rId26"/>
    <p:sldId id="285" r:id="rId27"/>
    <p:sldId id="292" r:id="rId28"/>
    <p:sldId id="295" r:id="rId29"/>
    <p:sldId id="293" r:id="rId30"/>
    <p:sldId id="294" r:id="rId31"/>
    <p:sldId id="286" r:id="rId32"/>
    <p:sldId id="276" r:id="rId33"/>
    <p:sldId id="265" r:id="rId34"/>
    <p:sldId id="298" r:id="rId35"/>
    <p:sldId id="299" r:id="rId36"/>
    <p:sldId id="268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4" autoAdjust="0"/>
    <p:restoredTop sz="94632"/>
  </p:normalViewPr>
  <p:slideViewPr>
    <p:cSldViewPr snapToGrid="0">
      <p:cViewPr varScale="1">
        <p:scale>
          <a:sx n="80" d="100"/>
          <a:sy n="80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26A4-B8EA-47D1-A9FE-E540DA13A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26416A-65E1-72DD-ACBC-6BED22389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0C69-226D-A1F5-1A73-8BC1194A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C4D0-3A79-B87E-1FC0-4FC69F5D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BFE55-4C1D-2C44-3A3F-1AE488CE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767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D5F5-1E94-D9EC-2013-D6EDEC1D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E5032-F8A8-5C8A-1A42-472907109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99A6-252E-F48E-8961-26A96DB50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043A-D8B8-0260-BDDA-5A52FB8A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ECC48-0037-5CDD-9236-CE7D367F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322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118ECE-A520-A79C-0ACD-90A4A0A57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05502-2C39-31DC-0719-E99C8D84A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9059B-21A3-62D8-26DF-9653771B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AA122-71B4-B8E0-F12E-3BB164C1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D1D01-53C4-2329-2B89-638DF14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960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64DE-53FF-E4E2-1A42-9A1FB84B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85DB-DFEB-9573-4249-16CE2260E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433B-C6EF-613D-03DB-3BDE2AAAD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6A28E-3616-6C5B-1FA8-A9AF220F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21F1-3A80-97FA-B09E-37DF5AF3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46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E91F-5CC7-CAE2-4616-A59FFC0A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7AFD1-ECA8-1393-327F-EB728030E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3CE96-D9F5-9F5E-CB7A-BA63D929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D319-FDAA-1764-21E9-F5AAA5EF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8B70-87D7-D4DF-3B84-6468022D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759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5384-C987-A454-F30E-B022515A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94B0-28D3-3DC1-C6D9-68A6EB820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85332-58CB-C78B-D5CA-736C61664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8BC30-BA2D-0534-B48D-08BD50A65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230A5-54D7-7E4B-AE44-32F6F840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C0EFD-0FC8-A3F0-E953-D956E3B8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838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3B41-7FE6-E98B-37F4-5732E61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D1814-CF79-1288-8184-B22B2530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D61BD-8566-5DFB-6F26-1656475E3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52357-23E2-6CC6-3367-29906E45B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3655E8-95D6-106F-D6E8-1D99D730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4BE21-987B-CBB6-1DAE-FA405CD8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351EE-248D-FBE3-EF8E-D86641C9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9BF6B-D325-DD68-D82A-7F693C9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984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64AD-7DA3-55C0-7490-757B141E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82EB9-C373-5A58-FF2D-E367AD55C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3BA2-A183-7B37-73CE-104252B9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92AD9-94A6-3924-255A-A0EAF12C1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008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19DA7-F0B3-B7E5-380C-9BE6773D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2FD4D-B6E8-1802-E64A-ED502FD4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8F39C-00DA-24B3-16DA-31ED39C6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55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7F5E-A804-296A-3EBF-DB8EEDB32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F318-DB5B-4D81-56FD-EEE62A15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D865A-FEAC-5E0E-31E9-DD7F838D2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926C0-60AA-7141-1716-5F3B0C30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6D3D8-9248-0BFC-7DA1-64A4E9BD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B885E-62C5-5A61-DB3E-469C0098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862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4D95-E6D1-E68A-746B-279D8770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7A2C4-9B9F-087A-DD1F-3494344E9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425C3-35F8-5FF4-6E25-4789EEE9A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0EA04-9E4D-AB65-7287-C55DD277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2171-4934-2F54-B1C1-50D090FF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DE367-DBAD-7740-6581-5A223182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84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0F79B-C4F8-AF2F-CF8D-5DCA48D3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BC9BC-82C4-6C5A-7485-A024C3DDC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7E9C-B183-3576-9926-A2D978503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77C9E8-9233-774C-9A28-50AFFA205243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DA220-5417-F884-36AD-7B9695D8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A028C-1AC7-6CAF-BCD1-F6469F09B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40E7E4-08C6-4640-B7A2-6AC54820D5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4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0068A-0D18-5B15-4597-E8C7993DD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4587" y="2538785"/>
            <a:ext cx="4516879" cy="4143075"/>
          </a:xfrm>
        </p:spPr>
        <p:txBody>
          <a:bodyPr anchor="t">
            <a:normAutofit/>
          </a:bodyPr>
          <a:lstStyle/>
          <a:p>
            <a:pPr algn="l"/>
            <a:r>
              <a:rPr lang="en-GB" sz="3600" b="1" dirty="0">
                <a:solidFill>
                  <a:schemeClr val="tx2"/>
                </a:solidFill>
                <a:effectLst/>
              </a:rPr>
              <a:t>Customer Personality Analysis and Segmentation</a:t>
            </a:r>
            <a:br>
              <a:rPr lang="en-GB" sz="3600" b="1" dirty="0">
                <a:solidFill>
                  <a:schemeClr val="tx2"/>
                </a:solidFill>
                <a:effectLst/>
              </a:rPr>
            </a:br>
            <a:br>
              <a:rPr lang="en-GB" sz="3600" b="1" dirty="0">
                <a:solidFill>
                  <a:schemeClr val="tx2"/>
                </a:solidFill>
              </a:rPr>
            </a:br>
            <a:br>
              <a:rPr lang="en-GB" sz="2800" dirty="0">
                <a:solidFill>
                  <a:schemeClr val="tx2"/>
                </a:solidFill>
                <a:effectLst/>
                <a:latin typeface=".AppleSystemUIFont"/>
              </a:rPr>
            </a:br>
            <a:endParaRPr lang="en-DE" sz="28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DA974-935E-02A1-4DB1-56D43E7F1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7014" y="1529790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DE" sz="2000" b="1" dirty="0">
                <a:solidFill>
                  <a:schemeClr val="tx2"/>
                </a:solidFill>
              </a:rPr>
              <a:t>Group 4</a:t>
            </a: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E4A956CB-C05D-1029-610A-822CDAB5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632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884B8-792A-E996-9996-6741D049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EDA – Insights</a:t>
            </a:r>
            <a:r>
              <a:rPr lang="en-US" sz="3600" dirty="0"/>
              <a:t> of Expenses</a:t>
            </a:r>
            <a:br>
              <a:rPr lang="en-US" sz="3600" dirty="0"/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9C3FB402-50E6-E479-9D51-E4FE1375B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075" y="2354239"/>
            <a:ext cx="793585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6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69401A-A1F1-73A1-2835-7E7D981D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B721F-D067-EE8B-59ED-E7DDEFD9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EDA- Insights of Income</a:t>
            </a:r>
            <a:b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F701395-B014-21CC-E7A5-CD8F7FA20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421" y="1068541"/>
            <a:ext cx="6317868" cy="4351338"/>
          </a:xfrm>
        </p:spPr>
      </p:pic>
    </p:spTree>
    <p:extLst>
      <p:ext uri="{BB962C8B-B14F-4D97-AF65-F5344CB8AC3E}">
        <p14:creationId xmlns:p14="http://schemas.microsoft.com/office/powerpoint/2010/main" val="269492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7F121-3856-C38E-210F-FEF1DC62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BF53-8A88-5F01-D0DA-FEDBD2FE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37" y="356762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EDA – Insights</a:t>
            </a:r>
            <a:r>
              <a:rPr lang="en-US" sz="3600" dirty="0"/>
              <a:t> of Marital Status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3C6D9F-C2C7-8147-B18E-283957F57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279" y="1825625"/>
            <a:ext cx="5959441" cy="4351338"/>
          </a:xfrm>
        </p:spPr>
      </p:pic>
    </p:spTree>
    <p:extLst>
      <p:ext uri="{BB962C8B-B14F-4D97-AF65-F5344CB8AC3E}">
        <p14:creationId xmlns:p14="http://schemas.microsoft.com/office/powerpoint/2010/main" val="399529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87324-7C50-164D-CDAD-DD4D5336B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4967-C3F4-FFFD-9147-19C44EEB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EDA- Insights of</a:t>
            </a:r>
            <a:b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Education </a:t>
            </a:r>
            <a:endParaRPr lang="en-US" sz="36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39035F-F286-8925-F5D8-97059001A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671" y="1253331"/>
            <a:ext cx="5704568" cy="4351338"/>
          </a:xfrm>
        </p:spPr>
      </p:pic>
    </p:spTree>
    <p:extLst>
      <p:ext uri="{BB962C8B-B14F-4D97-AF65-F5344CB8AC3E}">
        <p14:creationId xmlns:p14="http://schemas.microsoft.com/office/powerpoint/2010/main" val="139207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E32C-8E64-9B83-F73D-FE11233E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0E0E0E"/>
                </a:solidFill>
                <a:effectLst/>
              </a:rPr>
              <a:t>EDA - Insights from </a:t>
            </a:r>
            <a:r>
              <a:rPr lang="en-GB" sz="3600" dirty="0">
                <a:solidFill>
                  <a:srgbClr val="0E0E0E"/>
                </a:solidFill>
              </a:rPr>
              <a:t>Heatmap</a:t>
            </a:r>
            <a:br>
              <a:rPr lang="en-GB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235FA6-B7BA-8505-CB04-DF19629FF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760" y="1077482"/>
            <a:ext cx="8168640" cy="5114721"/>
          </a:xfrm>
        </p:spPr>
      </p:pic>
    </p:spTree>
    <p:extLst>
      <p:ext uri="{BB962C8B-B14F-4D97-AF65-F5344CB8AC3E}">
        <p14:creationId xmlns:p14="http://schemas.microsoft.com/office/powerpoint/2010/main" val="336576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D3A-F403-C5DF-CA47-7EB01136D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26677"/>
          </a:xfrm>
        </p:spPr>
        <p:txBody>
          <a:bodyPr/>
          <a:lstStyle/>
          <a:p>
            <a:r>
              <a:rPr lang="en-US" dirty="0"/>
              <a:t>Model Building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160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36FE2-52F1-90FE-311F-C4C30E96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Clustering - Methods and Goals</a:t>
            </a:r>
            <a:br>
              <a:rPr lang="en-GB" sz="3300" dirty="0">
                <a:solidFill>
                  <a:schemeClr val="tx2"/>
                </a:solidFill>
                <a:effectLst/>
                <a:latin typeface=".AppleSystemUIFont"/>
              </a:rPr>
            </a:br>
            <a:endParaRPr lang="en-DE" sz="33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5B3D8-BD43-D0D8-57BE-EF75D9DF5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Clustering Purpose</a:t>
            </a:r>
            <a:r>
              <a:rPr lang="en-GB" sz="1800" dirty="0">
                <a:solidFill>
                  <a:schemeClr val="tx2"/>
                </a:solidFill>
                <a:effectLst/>
              </a:rPr>
              <a:t>: Groups customers based on behaviour and traits.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Algorithms Used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1. </a:t>
            </a:r>
            <a:r>
              <a:rPr lang="en-GB" sz="1800" b="1" dirty="0" err="1">
                <a:solidFill>
                  <a:schemeClr val="tx2"/>
                </a:solidFill>
                <a:effectLst/>
              </a:rPr>
              <a:t>KMeans</a:t>
            </a:r>
            <a:r>
              <a:rPr lang="en-GB" sz="1800" dirty="0">
                <a:solidFill>
                  <a:schemeClr val="tx2"/>
                </a:solidFill>
                <a:effectLst/>
              </a:rPr>
              <a:t>: Creates a fixed number of clusters; ideal for general segmentation.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2.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DBSCAN</a:t>
            </a:r>
            <a:r>
              <a:rPr lang="en-GB" sz="1800" dirty="0">
                <a:solidFill>
                  <a:schemeClr val="tx2"/>
                </a:solidFill>
                <a:effectLst/>
              </a:rPr>
              <a:t>: Identifies dense clusters and marks outliers.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3.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Agglomerative Clustering</a:t>
            </a:r>
            <a:r>
              <a:rPr lang="en-GB" sz="1800" dirty="0">
                <a:solidFill>
                  <a:schemeClr val="tx2"/>
                </a:solidFill>
                <a:effectLst/>
              </a:rPr>
              <a:t>: Builds a hierarchy to show relationships between clusters.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BA5B04AA-A280-5332-ECF7-EE8AC27E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61C17-2C7B-5245-35D9-46C49811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Clustering - Methods and Goals</a:t>
            </a:r>
            <a:br>
              <a:rPr lang="en-GB" sz="3600" dirty="0">
                <a:solidFill>
                  <a:schemeClr val="tx2"/>
                </a:solidFill>
                <a:effectLst/>
              </a:rPr>
            </a:br>
            <a:endParaRPr lang="en-D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C8AA-1642-889B-89F1-C85DF990D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Clusters reveal groups like: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Luxury Buyers: High spending on wine and gold.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Discount Seekers: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Frequent but low-cost purchases.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old bars">
            <a:extLst>
              <a:ext uri="{FF2B5EF4-FFF2-40B4-BE49-F238E27FC236}">
                <a16:creationId xmlns:a16="http://schemas.microsoft.com/office/drawing/2014/main" id="{4AD5D5B8-2FD2-EF60-FB71-22D6657F7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0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A91C7-F68F-953A-4CD5-3DDFFC392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249987F-D7B2-61A5-AC90-BF9D1569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5F9881-E955-5BFD-E212-1CCC7290C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AB9A-3B4E-BEC4-7789-41BC648A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260" y="5279510"/>
            <a:ext cx="9681882" cy="11314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ierarchical agglomerative clustering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D4FD-027B-419F-0E14-8F09E811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72" y="242994"/>
            <a:ext cx="6743858" cy="528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7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97F0E-EDFD-49DB-0859-88ED6704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</a:t>
            </a: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ierarchical agglomerative clustering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872F10-5C1E-34D9-250F-D7F8D1129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560" y="297582"/>
            <a:ext cx="6045200" cy="4892365"/>
          </a:xfrm>
        </p:spPr>
      </p:pic>
    </p:spTree>
    <p:extLst>
      <p:ext uri="{BB962C8B-B14F-4D97-AF65-F5344CB8AC3E}">
        <p14:creationId xmlns:p14="http://schemas.microsoft.com/office/powerpoint/2010/main" val="99695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C52613-322A-8CD1-4DA7-9898EB967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9E351-02C0-5F05-D320-4D79673F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724" y="591522"/>
            <a:ext cx="6019495" cy="56749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E0E0E"/>
                </a:solidFill>
                <a:effectLst/>
              </a:rPr>
              <a:t>Goal</a:t>
            </a:r>
            <a:r>
              <a:rPr lang="en-GB" sz="1800" dirty="0">
                <a:solidFill>
                  <a:srgbClr val="0E0E0E"/>
                </a:solidFill>
                <a:effectLst/>
              </a:rPr>
              <a:t>: Analyse customer behaviour and spending patterns.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E0E0E"/>
                </a:solidFill>
                <a:effectLst/>
              </a:rPr>
              <a:t> </a:t>
            </a:r>
            <a:r>
              <a:rPr lang="en-GB" sz="1800" b="1" dirty="0">
                <a:solidFill>
                  <a:srgbClr val="0E0E0E"/>
                </a:solidFill>
                <a:effectLst/>
              </a:rPr>
              <a:t>Action</a:t>
            </a:r>
            <a:r>
              <a:rPr lang="en-GB" sz="1800" dirty="0">
                <a:solidFill>
                  <a:srgbClr val="0E0E0E"/>
                </a:solidFill>
                <a:effectLst/>
              </a:rPr>
              <a:t>: Segment customers into distinct groups (clusters).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E0E0E"/>
                </a:solidFill>
                <a:effectLst/>
              </a:rPr>
              <a:t>Outcome</a:t>
            </a:r>
            <a:r>
              <a:rPr lang="en-GB" sz="1800" dirty="0">
                <a:solidFill>
                  <a:srgbClr val="0E0E0E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rgbClr val="0E0E0E"/>
                </a:solidFill>
                <a:effectLst/>
              </a:rPr>
              <a:t>1. Enable targeted marketing campaigns.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rgbClr val="0E0E0E"/>
                </a:solidFill>
                <a:effectLst/>
              </a:rPr>
              <a:t>2. Improve customer satisfaction.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rgbClr val="0E0E0E"/>
                </a:solidFill>
                <a:effectLst/>
              </a:rPr>
              <a:t>3. Optimize product offerings.</a:t>
            </a:r>
          </a:p>
          <a:p>
            <a:pPr marL="0" indent="0">
              <a:buNone/>
            </a:pPr>
            <a:endParaRPr lang="en-DE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0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25CEF-BBAD-B23E-8369-F5EB2BC9D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4423-E0BD-C018-3748-3C73B4AB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K-Means Clustering before applying K-means algorithm</a:t>
            </a:r>
          </a:p>
        </p:txBody>
      </p:sp>
      <p:pic>
        <p:nvPicPr>
          <p:cNvPr id="8" name="Picture 7" descr="A diagram of a number of dots&#10;&#10;Description automatically generated">
            <a:extLst>
              <a:ext uri="{FF2B5EF4-FFF2-40B4-BE49-F238E27FC236}">
                <a16:creationId xmlns:a16="http://schemas.microsoft.com/office/drawing/2014/main" id="{CDB23311-7B33-98F3-5A69-AA20989C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54" y="1404771"/>
            <a:ext cx="5114501" cy="2659540"/>
          </a:xfrm>
          <a:prstGeom prst="rect">
            <a:avLst/>
          </a:prstGeom>
        </p:spPr>
      </p:pic>
      <p:pic>
        <p:nvPicPr>
          <p:cNvPr id="6" name="Content Placeholder 5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1E6F999D-70E1-D2AE-7134-6348A9411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5444" y="1404771"/>
            <a:ext cx="5114501" cy="265954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0F380AC-9202-53E9-8D39-90E7C2AC7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334AC3-F97B-AAEB-193C-D6FEF2851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F0F8F8-6D3A-38F2-F9D7-AA175316B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08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920DB-8A63-4789-B36A-AC3776A9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37708-C116-548A-F36F-9F0F7A2A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Elbow Method for K-Means Clustering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54624389-263F-718E-36A8-E17139FA2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653" y="579473"/>
            <a:ext cx="7251031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0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D1F74B-C538-0173-C87C-1C2186BC3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8C77AB-AE9A-423E-FAC3-A2CF1D2E6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8782542-F4F1-FE09-9C3D-13FA6C0B3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8E029-C342-A222-23BF-566F6433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K-Means Clustering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27BC36-BD9A-3475-5E3B-83E681901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840" y="157124"/>
            <a:ext cx="7213600" cy="4783368"/>
          </a:xfrm>
        </p:spPr>
      </p:pic>
    </p:spTree>
    <p:extLst>
      <p:ext uri="{BB962C8B-B14F-4D97-AF65-F5344CB8AC3E}">
        <p14:creationId xmlns:p14="http://schemas.microsoft.com/office/powerpoint/2010/main" val="282319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8778D-741F-6EBE-5A83-8977D17B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DBSCAN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8BA3CE-09EC-8E3A-4174-88985912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2986" y="1415983"/>
            <a:ext cx="5615413" cy="4947603"/>
          </a:xfrm>
        </p:spPr>
      </p:pic>
    </p:spTree>
    <p:extLst>
      <p:ext uri="{BB962C8B-B14F-4D97-AF65-F5344CB8AC3E}">
        <p14:creationId xmlns:p14="http://schemas.microsoft.com/office/powerpoint/2010/main" val="482113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A5FAD-B6B5-2649-18FE-0E5F06EF2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40C490-CAD3-9835-09B0-5C9EE0F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31EEF5-C9E8-4976-12C3-F6B0F6EDF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DF0B9-C6AB-02E2-5520-0FC4D7B3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DBSCAN Clustering</a:t>
            </a:r>
          </a:p>
        </p:txBody>
      </p:sp>
      <p:pic>
        <p:nvPicPr>
          <p:cNvPr id="7" name="Content Placeholder 6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42C7590D-54AD-0A33-71B8-B40F12518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019" y="1825625"/>
            <a:ext cx="7801961" cy="4351338"/>
          </a:xfrm>
        </p:spPr>
      </p:pic>
    </p:spTree>
    <p:extLst>
      <p:ext uri="{BB962C8B-B14F-4D97-AF65-F5344CB8AC3E}">
        <p14:creationId xmlns:p14="http://schemas.microsoft.com/office/powerpoint/2010/main" val="215624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58E84-46EF-D2AF-0693-90A84DAA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963366-9C82-A123-0902-FCFB8E1B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A2D1E0-E592-C9DF-056A-DE10EA96C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FEAC3-9D30-F5D3-4540-F6245BC7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DBSCAN Clustering</a:t>
            </a:r>
          </a:p>
        </p:txBody>
      </p:sp>
      <p:pic>
        <p:nvPicPr>
          <p:cNvPr id="7" name="Content Placeholder 6" descr="A diagram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8D3DA871-6E2E-269F-A1BF-D2EA40940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0" y="2026444"/>
            <a:ext cx="7581900" cy="3949700"/>
          </a:xfrm>
        </p:spPr>
      </p:pic>
    </p:spTree>
    <p:extLst>
      <p:ext uri="{BB962C8B-B14F-4D97-AF65-F5344CB8AC3E}">
        <p14:creationId xmlns:p14="http://schemas.microsoft.com/office/powerpoint/2010/main" val="408707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DD117-AE63-51FA-D2D7-C8BD222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DE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Matching Clusters to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8E221-18C9-53AE-2C8D-AB8A1B82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1.Understand Cluster Characteristics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2. Compare Features Across Clusters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3. Profile the Clusters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4. Visualize Cluster Features</a:t>
            </a:r>
          </a:p>
          <a:p>
            <a:pPr marL="0" indent="0">
              <a:buNone/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.AppleSystemUIFont"/>
            </a:endParaRPr>
          </a:p>
          <a:p>
            <a:pPr marL="514350" indent="-514350">
              <a:buAutoNum type="arabicPeriod"/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.AppleSystemUIFont"/>
            </a:endParaRPr>
          </a:p>
          <a:p>
            <a:endParaRPr lang="en-DE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94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ACEF4-A6B0-66E5-91DB-A88CAD753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8CB1-AE26-E771-FC26-3F2D2EF16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26677"/>
          </a:xfrm>
        </p:spPr>
        <p:txBody>
          <a:bodyPr/>
          <a:lstStyle/>
          <a:p>
            <a:r>
              <a:rPr lang="en-US" dirty="0"/>
              <a:t>Model Evaluation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086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76A1B-3B51-EB3E-6389-429196CF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6B3-89D8-B1CD-C5A0-3E19474D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94" y="0"/>
            <a:ext cx="10515600" cy="1325563"/>
          </a:xfrm>
        </p:spPr>
        <p:txBody>
          <a:bodyPr/>
          <a:lstStyle/>
          <a:p>
            <a:r>
              <a:rPr lang="en-US" dirty="0"/>
              <a:t>Results of Hierarchical Agglomerative Clustering: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DCD7C0-280D-1081-D407-D29A616F0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0696" y="1581785"/>
            <a:ext cx="4881988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7CEFC-22E8-21A8-3EB3-E0C3B721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64" y="4661335"/>
            <a:ext cx="5349762" cy="1561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CA7BD2-8094-67BE-E47E-9B10CE95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70" y="1385369"/>
            <a:ext cx="5301556" cy="32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27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B303-6513-DC54-A2F2-AA1F401C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</a:t>
            </a:r>
            <a:r>
              <a:rPr lang="en-US" dirty="0" err="1"/>
              <a:t>DBScan</a:t>
            </a:r>
            <a:r>
              <a:rPr lang="en-US" dirty="0"/>
              <a:t>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59EC0D-C01B-3335-D4F6-8AAD5F81D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8197" y="1386302"/>
            <a:ext cx="5811973" cy="5120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053D3-BBB5-BDEB-39CD-15164B33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16" y="1473200"/>
            <a:ext cx="5973518" cy="49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7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92121-5B7F-0229-3D9C-599665C18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70" y="10197"/>
            <a:ext cx="11491470" cy="67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99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B5C6-CDDE-A33E-9CB9-D95FC833E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0F5E-3B4D-D052-A0D2-D0336AE3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</a:t>
            </a:r>
            <a:r>
              <a:rPr lang="en-US" dirty="0" err="1"/>
              <a:t>Kmeans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B791BD-ADCB-274E-68F4-CF60BBEB8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1120" y="1960880"/>
            <a:ext cx="5638800" cy="245487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3C884-3627-187D-A301-B65D0F86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1" y="1960880"/>
            <a:ext cx="6052723" cy="39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E598B-5687-7051-C1FA-0761D513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13" y="0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faced while doing this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C2B08-EA9D-F8E2-BF0F-A4A4FA27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7" y="81740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Handling Missing Values:</a:t>
            </a:r>
          </a:p>
          <a:p>
            <a:pPr marL="0" indent="0">
              <a:buNone/>
            </a:pPr>
            <a:r>
              <a:rPr lang="en-US" sz="1600" dirty="0"/>
              <a:t>	The Income column has 24 missing values.</a:t>
            </a:r>
          </a:p>
          <a:p>
            <a:pPr marL="0" indent="0">
              <a:buNone/>
            </a:pPr>
            <a:r>
              <a:rPr lang="en-US" sz="1600" dirty="0"/>
              <a:t>	Solution: Use imputation techniques (mean/median) or remove rows if they significantly impact analysis.</a:t>
            </a:r>
          </a:p>
          <a:p>
            <a:r>
              <a:rPr lang="en-US" sz="1600" dirty="0"/>
              <a:t>Outlier Detection:</a:t>
            </a:r>
          </a:p>
          <a:p>
            <a:pPr marL="0" indent="0">
              <a:buNone/>
            </a:pPr>
            <a:r>
              <a:rPr lang="en-US" sz="1600" dirty="0"/>
              <a:t>	Income has extreme values (e.g., max value: 666,666).</a:t>
            </a:r>
          </a:p>
          <a:p>
            <a:pPr marL="0" indent="0">
              <a:buNone/>
            </a:pPr>
            <a:r>
              <a:rPr lang="en-US" sz="1600" dirty="0"/>
              <a:t>	Solution: Identify and handle outliers using techniques like IQR or Z-score analysis.</a:t>
            </a:r>
          </a:p>
          <a:p>
            <a:r>
              <a:rPr lang="en-US" sz="1600" dirty="0"/>
              <a:t>Feature Engineering:</a:t>
            </a:r>
          </a:p>
          <a:p>
            <a:pPr marL="0" indent="0">
              <a:buNone/>
            </a:pPr>
            <a:r>
              <a:rPr lang="en-US" sz="1600" dirty="0"/>
              <a:t>	Create new features such as Age (2025 - </a:t>
            </a:r>
            <a:r>
              <a:rPr lang="en-US" sz="1600" dirty="0" err="1"/>
              <a:t>Year_Birth</a:t>
            </a:r>
            <a:r>
              <a:rPr lang="en-US" sz="1600" dirty="0"/>
              <a:t>) or </a:t>
            </a:r>
            <a:r>
              <a:rPr lang="en-US" sz="1600" dirty="0" err="1"/>
              <a:t>Total_Spending</a:t>
            </a:r>
            <a:r>
              <a:rPr lang="en-US" sz="1600" dirty="0"/>
              <a:t> (sum of all </a:t>
            </a:r>
            <a:r>
              <a:rPr lang="en-US" sz="1600" dirty="0" err="1"/>
              <a:t>Mnt</a:t>
            </a:r>
            <a:r>
              <a:rPr lang="en-US" sz="1600" dirty="0"/>
              <a:t>* columns).</a:t>
            </a:r>
          </a:p>
          <a:p>
            <a:pPr marL="0" indent="0">
              <a:buNone/>
            </a:pPr>
            <a:r>
              <a:rPr lang="en-US" sz="1600" dirty="0"/>
              <a:t>	Solution: These derived features can improve clustering and prediction models.</a:t>
            </a:r>
          </a:p>
          <a:p>
            <a:r>
              <a:rPr lang="en-US" sz="1600" dirty="0"/>
              <a:t>Data Normalization/Scaling:</a:t>
            </a:r>
          </a:p>
          <a:p>
            <a:pPr marL="0" indent="0">
              <a:buNone/>
            </a:pPr>
            <a:r>
              <a:rPr lang="en-US" sz="1600" dirty="0"/>
              <a:t>	Columns like Income and </a:t>
            </a:r>
            <a:r>
              <a:rPr lang="en-US" sz="1600" dirty="0" err="1"/>
              <a:t>MntWines</a:t>
            </a:r>
            <a:r>
              <a:rPr lang="en-US" sz="1600" dirty="0"/>
              <a:t> have varying scales.</a:t>
            </a:r>
          </a:p>
          <a:p>
            <a:pPr marL="0" indent="0">
              <a:buNone/>
            </a:pPr>
            <a:r>
              <a:rPr lang="en-US" sz="1600" dirty="0"/>
              <a:t>	Solution: Apply scaling techniques (e.g., </a:t>
            </a:r>
            <a:r>
              <a:rPr lang="en-US" sz="1600" dirty="0" err="1"/>
              <a:t>StandardScaler</a:t>
            </a:r>
            <a:r>
              <a:rPr lang="en-US" sz="1600" dirty="0"/>
              <a:t>) before feeding data into machine learning models.</a:t>
            </a:r>
          </a:p>
          <a:p>
            <a:r>
              <a:rPr lang="en-US" sz="1600" dirty="0"/>
              <a:t>Clustering and Customer Segmentation:</a:t>
            </a:r>
          </a:p>
          <a:p>
            <a:pPr marL="0" indent="0">
              <a:buNone/>
            </a:pPr>
            <a:r>
              <a:rPr lang="en-US" sz="1600" dirty="0"/>
              <a:t>	Perform clustering algorithms (</a:t>
            </a:r>
            <a:r>
              <a:rPr lang="en-US" sz="1600" dirty="0" err="1"/>
              <a:t>KMeans</a:t>
            </a:r>
            <a:r>
              <a:rPr lang="en-US" sz="1600" dirty="0"/>
              <a:t>, DBSCAN) on spending-related features (</a:t>
            </a:r>
            <a:r>
              <a:rPr lang="en-US" sz="1600" dirty="0" err="1"/>
              <a:t>MntWines</a:t>
            </a:r>
            <a:r>
              <a:rPr lang="en-US" sz="1600" dirty="0"/>
              <a:t>, </a:t>
            </a:r>
            <a:r>
              <a:rPr lang="en-US" sz="1600" dirty="0" err="1"/>
              <a:t>MntFruits</a:t>
            </a:r>
            <a:r>
              <a:rPr lang="en-US" sz="1600" dirty="0"/>
              <a:t>, etc.).</a:t>
            </a:r>
          </a:p>
          <a:p>
            <a:pPr marL="0" indent="0">
              <a:buNone/>
            </a:pPr>
            <a:r>
              <a:rPr lang="en-US" sz="1600" dirty="0"/>
              <a:t>	Goal: Identify customer segments for targeted marketing strategies.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26281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E0DDC-C086-30F1-8F09-E55C2E75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Insights from Clustering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aph of a graph showing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9350858-EB59-829D-031A-A44B9282B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928" y="2354239"/>
            <a:ext cx="658014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3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D2024F-EA9E-CC53-C53F-2B66D6B5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Interactive Deployment with </a:t>
            </a:r>
            <a:r>
              <a:rPr lang="en-GB" sz="3600" dirty="0" err="1">
                <a:solidFill>
                  <a:schemeClr val="tx2"/>
                </a:solidFill>
                <a:effectLst/>
              </a:rPr>
              <a:t>Streamlit</a:t>
            </a:r>
            <a:br>
              <a:rPr lang="en-GB" sz="3600" dirty="0">
                <a:solidFill>
                  <a:schemeClr val="tx2"/>
                </a:solidFill>
                <a:effectLst/>
              </a:rPr>
            </a:br>
            <a:endParaRPr lang="en-D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2D2A2-4EA5-45E0-C6AB-2BE400692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724" y="577061"/>
            <a:ext cx="5778062" cy="54384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Deployment</a:t>
            </a:r>
            <a:r>
              <a:rPr lang="en-GB" sz="1800" dirty="0">
                <a:solidFill>
                  <a:schemeClr val="tx2"/>
                </a:solidFill>
                <a:effectLst/>
              </a:rPr>
              <a:t>: Project deployed as an interactive web app using </a:t>
            </a:r>
            <a:r>
              <a:rPr lang="en-GB" sz="1800" dirty="0" err="1">
                <a:solidFill>
                  <a:schemeClr val="tx2"/>
                </a:solidFill>
                <a:effectLst/>
              </a:rPr>
              <a:t>Streamlit</a:t>
            </a:r>
            <a:r>
              <a:rPr lang="en-GB" sz="1800" dirty="0">
                <a:solidFill>
                  <a:schemeClr val="tx2"/>
                </a:solidFill>
                <a:effectLst/>
              </a:rPr>
              <a:t>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Features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1. Enable PCA for dimensionality reduction.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2. Choose clustering methods (</a:t>
            </a:r>
            <a:r>
              <a:rPr lang="en-GB" sz="1800" dirty="0" err="1">
                <a:solidFill>
                  <a:schemeClr val="tx2"/>
                </a:solidFill>
                <a:effectLst/>
              </a:rPr>
              <a:t>KMeans</a:t>
            </a:r>
            <a:r>
              <a:rPr lang="en-GB" sz="1800" dirty="0">
                <a:solidFill>
                  <a:schemeClr val="tx2"/>
                </a:solidFill>
                <a:effectLst/>
              </a:rPr>
              <a:t>, DBSCAN, Agglomerative).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3. Visualize results dynamically.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Example Workflow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Select </a:t>
            </a:r>
            <a:r>
              <a:rPr lang="en-GB" sz="1800" b="1" dirty="0" err="1">
                <a:solidFill>
                  <a:schemeClr val="tx2"/>
                </a:solidFill>
                <a:effectLst/>
              </a:rPr>
              <a:t>KMeans</a:t>
            </a:r>
            <a:r>
              <a:rPr lang="en-GB" sz="1800" dirty="0">
                <a:solidFill>
                  <a:schemeClr val="tx2"/>
                </a:solidFill>
                <a:effectLst/>
              </a:rPr>
              <a:t>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Set clusters to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4</a:t>
            </a:r>
            <a:r>
              <a:rPr lang="en-GB" sz="1800" dirty="0">
                <a:solidFill>
                  <a:schemeClr val="tx2"/>
                </a:solidFill>
                <a:effectLst/>
              </a:rPr>
              <a:t>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 View customer segmentation on a scatter plot.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75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49635-8AF6-F00C-AB44-A45B84816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661B-78B4-50FA-5CA7-FE55C52D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dirty="0">
                <a:solidFill>
                  <a:srgbClr val="0E0E0E"/>
                </a:solidFill>
                <a:effectLst/>
                <a:latin typeface=".AppleSystemUIFont"/>
              </a:rPr>
              <a:t>Insights of Deployment using </a:t>
            </a:r>
            <a:r>
              <a:rPr lang="en-GB" sz="3600" dirty="0" err="1">
                <a:solidFill>
                  <a:srgbClr val="0E0E0E"/>
                </a:solidFill>
                <a:effectLst/>
                <a:latin typeface=".AppleSystemUIFont"/>
              </a:rPr>
              <a:t>Streamlit</a:t>
            </a:r>
            <a:br>
              <a:rPr lang="en-GB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10B38-EB26-6BC6-A5EC-760A2473C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990" y="1268361"/>
            <a:ext cx="5153881" cy="50757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573E9-6901-4663-0E53-BE9CB305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94" y="1268361"/>
            <a:ext cx="6164826" cy="49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6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41A62-B298-3C03-D0DC-29D8C9AA9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BA40-9DC2-9D6B-DAF3-DFC261DA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13" y="0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2255C-8873-6CE8-C3D3-9BEF4CCB9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817403"/>
            <a:ext cx="1074743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1. Data Quality and Preprocessing Are Crucial:  </a:t>
            </a:r>
          </a:p>
          <a:p>
            <a:pPr marL="0" indent="0">
              <a:buNone/>
            </a:pPr>
            <a:r>
              <a:rPr lang="en-US" sz="1400" dirty="0"/>
              <a:t>   - Handling missing values, outliers, and inconsistent data is foundational for building reliable models.  </a:t>
            </a:r>
          </a:p>
          <a:p>
            <a:pPr marL="0" indent="0">
              <a:buNone/>
            </a:pPr>
            <a:r>
              <a:rPr lang="en-US" sz="1400" dirty="0"/>
              <a:t>   - Example: Imputation of missing `Income` values ensured data integrity and reduced bias in clustering results.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2. Feature Engineering Drives Model Performance:</a:t>
            </a:r>
          </a:p>
          <a:p>
            <a:pPr marL="0" indent="0">
              <a:buNone/>
            </a:pPr>
            <a:r>
              <a:rPr lang="en-US" sz="1400" dirty="0"/>
              <a:t>   - Derived features like `Age` and `</a:t>
            </a:r>
            <a:r>
              <a:rPr lang="en-US" sz="1400" dirty="0" err="1"/>
              <a:t>Total_Spending</a:t>
            </a:r>
            <a:r>
              <a:rPr lang="en-US" sz="1400" dirty="0"/>
              <a:t>` provided deeper insights and improved clustering accuracy.  </a:t>
            </a:r>
          </a:p>
          <a:p>
            <a:pPr marL="0" indent="0">
              <a:buNone/>
            </a:pPr>
            <a:r>
              <a:rPr lang="en-US" sz="1400" dirty="0"/>
              <a:t>   - Example: Calculating `Age` from `</a:t>
            </a:r>
            <a:r>
              <a:rPr lang="en-US" sz="1400" dirty="0" err="1"/>
              <a:t>Year_Birth</a:t>
            </a:r>
            <a:r>
              <a:rPr lang="en-US" sz="1400" dirty="0"/>
              <a:t>` revealed key customer age demographics.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3. Visualizations Enable Better Understanding:  </a:t>
            </a:r>
          </a:p>
          <a:p>
            <a:pPr marL="0" indent="0">
              <a:buNone/>
            </a:pPr>
            <a:r>
              <a:rPr lang="en-US" sz="1400" dirty="0"/>
              <a:t>   - Graphs like histograms, bar charts, and heatmaps revealed patterns in spending, age distribution, and income levels.  </a:t>
            </a:r>
          </a:p>
          <a:p>
            <a:pPr marL="0" indent="0">
              <a:buNone/>
            </a:pPr>
            <a:r>
              <a:rPr lang="en-US" sz="1400" dirty="0"/>
              <a:t>   - Example: Spending distribution across product categories helped identify high-revenue segments.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4. Clustering Revealed Actionable Customer Segments:  </a:t>
            </a:r>
          </a:p>
          <a:p>
            <a:pPr marL="0" indent="0">
              <a:buNone/>
            </a:pPr>
            <a:r>
              <a:rPr lang="en-US" sz="1400" dirty="0"/>
              <a:t>   - Algorithms like "</a:t>
            </a:r>
            <a:r>
              <a:rPr lang="en-US" sz="1400" dirty="0" err="1"/>
              <a:t>KMeans</a:t>
            </a:r>
            <a:r>
              <a:rPr lang="en-US" sz="1400" dirty="0"/>
              <a:t>" and "DBSCAN" successfully grouped customers based on spending behavior and income.  </a:t>
            </a:r>
          </a:p>
          <a:p>
            <a:pPr marL="0" indent="0">
              <a:buNone/>
            </a:pPr>
            <a:r>
              <a:rPr lang="en-US" sz="1400" dirty="0"/>
              <a:t>   - Example: </a:t>
            </a:r>
            <a:r>
              <a:rPr lang="en-US" sz="1400" dirty="0" err="1"/>
              <a:t>KMeans</a:t>
            </a:r>
            <a:r>
              <a:rPr lang="en-US" sz="1400" dirty="0"/>
              <a:t> clustering identified distinct customer groups for targeted marketing campaigns.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5. Evaluation Metrics Guide Decision-Making:  </a:t>
            </a:r>
          </a:p>
          <a:p>
            <a:pPr marL="0" indent="0">
              <a:buNone/>
            </a:pPr>
            <a:r>
              <a:rPr lang="en-US" sz="1400" dirty="0"/>
              <a:t>   - Metrics like "Silhouette Score" ensured the selected clustering models produced meaningful insights.  </a:t>
            </a:r>
          </a:p>
          <a:p>
            <a:pPr marL="0" indent="0">
              <a:buNone/>
            </a:pPr>
            <a:r>
              <a:rPr lang="en-US" sz="1400" dirty="0"/>
              <a:t>   - Example: The Silhouette Score validated that </a:t>
            </a:r>
            <a:r>
              <a:rPr lang="en-US" sz="1400" dirty="0" err="1"/>
              <a:t>KMeans</a:t>
            </a:r>
            <a:r>
              <a:rPr lang="en-US" sz="1400" dirty="0"/>
              <a:t> created well-defined clusters. </a:t>
            </a: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627FD-D49C-E349-3847-DBAAB8D51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751" y="108274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2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120EB-5C0D-94B6-F86C-9A63EA60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31A62795-16F1-A763-3BD8-7F5809CA9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1957" y="2354239"/>
            <a:ext cx="394808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6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4F2C4-E514-4F7F-1F68-28B58E2C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Understanding the Dataset</a:t>
            </a:r>
            <a:br>
              <a:rPr lang="en-GB" sz="3600" dirty="0">
                <a:solidFill>
                  <a:schemeClr val="tx2"/>
                </a:solidFill>
                <a:effectLst/>
                <a:latin typeface=".AppleSystemUIFont"/>
              </a:rPr>
            </a:br>
            <a:endParaRPr lang="en-D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D6E90-C4B7-0327-DF6D-372B929F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Dataset Overview</a:t>
            </a:r>
            <a:r>
              <a:rPr lang="en-GB" sz="1800" dirty="0">
                <a:solidFill>
                  <a:schemeClr val="tx2"/>
                </a:solidFill>
                <a:effectLst/>
              </a:rPr>
              <a:t>: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Contains customer demographics, purchasing habits, and engagement metrics.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Key Attributes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1.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Demographics</a:t>
            </a:r>
            <a:r>
              <a:rPr lang="en-GB" sz="1800" dirty="0">
                <a:solidFill>
                  <a:schemeClr val="tx2"/>
                </a:solidFill>
                <a:effectLst/>
              </a:rPr>
              <a:t>: Age, marital status, income.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2.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Behaviour</a:t>
            </a:r>
            <a:r>
              <a:rPr lang="en-GB" sz="1800" dirty="0">
                <a:solidFill>
                  <a:schemeClr val="tx2"/>
                </a:solidFill>
                <a:effectLst/>
              </a:rPr>
              <a:t>: Spending on wine, meat, fruits, etc., over two years.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3.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Engagement</a:t>
            </a:r>
            <a:r>
              <a:rPr lang="en-GB" sz="1800" dirty="0">
                <a:solidFill>
                  <a:schemeClr val="tx2"/>
                </a:solidFill>
                <a:effectLst/>
              </a:rPr>
              <a:t>: Last purchase date, campaign responses, and complaints.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1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51754-3500-33E3-8908-A5E5D2AC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What is Exploratory Data Analysis? (EDA) - Nucleusbox">
            <a:extLst>
              <a:ext uri="{FF2B5EF4-FFF2-40B4-BE49-F238E27FC236}">
                <a16:creationId xmlns:a16="http://schemas.microsoft.com/office/drawing/2014/main" id="{B0E38CD6-38BC-199B-9C1D-375579AA1B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2324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D19EF-7321-8EB2-F204-3981F53E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8" y="848360"/>
            <a:ext cx="10923484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2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17662-4486-E092-DAA4-B66956D7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a typeface="+mj-ea"/>
                <a:cs typeface="+mj-cs"/>
              </a:rPr>
              <a:t>Dataset Overview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69BEE1C9-5757-6BED-2EDB-04751160F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394325"/>
            <a:ext cx="10744200" cy="3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5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EEF823-176C-62FB-E643-FBD5A50F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  <a:effectLst/>
              </a:rPr>
              <a:t>EDA - Insights from Data</a:t>
            </a:r>
            <a:br>
              <a:rPr lang="en-GB" sz="3600" dirty="0">
                <a:solidFill>
                  <a:schemeClr val="tx2"/>
                </a:solidFill>
                <a:effectLst/>
                <a:latin typeface=".AppleSystemUIFont"/>
              </a:rPr>
            </a:br>
            <a:endParaRPr lang="en-D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08C4-F749-9E5D-73E9-07332BD38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508838"/>
            <a:ext cx="5715000" cy="55262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effectLst/>
              </a:rPr>
              <a:t>EDA Insights</a:t>
            </a:r>
            <a:r>
              <a:rPr lang="en-GB" sz="1800" dirty="0">
                <a:solidFill>
                  <a:schemeClr val="tx2"/>
                </a:solidFill>
                <a:effectLst/>
              </a:rPr>
              <a:t>: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1.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Age</a:t>
            </a:r>
            <a:r>
              <a:rPr lang="en-GB" sz="1800" dirty="0">
                <a:solidFill>
                  <a:schemeClr val="tx2"/>
                </a:solidFill>
                <a:effectLst/>
              </a:rPr>
              <a:t>: Most customers are aged 30-50.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2.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Spending</a:t>
            </a:r>
            <a:r>
              <a:rPr lang="en-GB" sz="1800" dirty="0">
                <a:solidFill>
                  <a:schemeClr val="tx2"/>
                </a:solidFill>
                <a:effectLst/>
              </a:rPr>
              <a:t>: High income correlates with high spending on wine.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1800" dirty="0">
                <a:solidFill>
                  <a:schemeClr val="tx2"/>
                </a:solidFill>
                <a:effectLst/>
              </a:rPr>
              <a:t>3. </a:t>
            </a:r>
            <a:r>
              <a:rPr lang="en-GB" sz="1800" b="1" dirty="0">
                <a:solidFill>
                  <a:schemeClr val="tx2"/>
                </a:solidFill>
                <a:effectLst/>
              </a:rPr>
              <a:t>Complaints</a:t>
            </a:r>
            <a:r>
              <a:rPr lang="en-GB" sz="1800" dirty="0">
                <a:solidFill>
                  <a:schemeClr val="tx2"/>
                </a:solidFill>
                <a:effectLst/>
              </a:rPr>
              <a:t>: Customers with complaints tend to spend less.</a:t>
            </a:r>
          </a:p>
          <a:p>
            <a:endParaRPr lang="en-DE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62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6850-D286-B210-B60D-A2309BBE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0BE6-38E6-CB9C-1659-6AE123CD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Interactive Deployment with </a:t>
            </a:r>
            <a:r>
              <a:rPr lang="en-US" sz="25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Streamlit</a:t>
            </a:r>
            <a:r>
              <a:rPr lang="en-US" sz="25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on EDA</a:t>
            </a:r>
            <a:br>
              <a:rPr lang="en-US" sz="25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03FDD0-2DA9-94FD-E1AD-33EC9FBD3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680" y="1311816"/>
            <a:ext cx="7000240" cy="5261703"/>
          </a:xfrm>
        </p:spPr>
      </p:pic>
    </p:spTree>
    <p:extLst>
      <p:ext uri="{BB962C8B-B14F-4D97-AF65-F5344CB8AC3E}">
        <p14:creationId xmlns:p14="http://schemas.microsoft.com/office/powerpoint/2010/main" val="417525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7543-BCF4-0440-EC44-5BDB8524D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5EB8-D43B-B397-7DFF-E76C4C57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  <a:t>EDA - Insights of Age </a:t>
            </a:r>
            <a:br>
              <a:rPr lang="en-US" sz="3600" kern="1200" dirty="0">
                <a:solidFill>
                  <a:schemeClr val="tx1"/>
                </a:solidFill>
                <a:effectLst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1" name="Content Placeholder 10" descr="A graph of a number of customers&#10;&#10;Description automatically generated">
            <a:extLst>
              <a:ext uri="{FF2B5EF4-FFF2-40B4-BE49-F238E27FC236}">
                <a16:creationId xmlns:a16="http://schemas.microsoft.com/office/drawing/2014/main" id="{2ACF123F-7FD4-0730-55FE-09FE5056A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644332"/>
            <a:ext cx="5708649" cy="353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857</Words>
  <Application>Microsoft Macintosh PowerPoint</Application>
  <PresentationFormat>Widescreen</PresentationFormat>
  <Paragraphs>109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.AppleSystemUIFont</vt:lpstr>
      <vt:lpstr>Aptos</vt:lpstr>
      <vt:lpstr>Aptos Display</vt:lpstr>
      <vt:lpstr>Arial</vt:lpstr>
      <vt:lpstr>Office Theme</vt:lpstr>
      <vt:lpstr>Customer Personality Analysis and Segmentation   </vt:lpstr>
      <vt:lpstr>Project Objective</vt:lpstr>
      <vt:lpstr>PowerPoint Presentation</vt:lpstr>
      <vt:lpstr>Understanding the Dataset </vt:lpstr>
      <vt:lpstr>PowerPoint Presentation</vt:lpstr>
      <vt:lpstr>Dataset Overview</vt:lpstr>
      <vt:lpstr>EDA - Insights from Data </vt:lpstr>
      <vt:lpstr>Interactive Deployment with Streamlit on EDA </vt:lpstr>
      <vt:lpstr>EDA - Insights of Age  </vt:lpstr>
      <vt:lpstr>EDA – Insights of Expenses </vt:lpstr>
      <vt:lpstr>EDA- Insights of Income </vt:lpstr>
      <vt:lpstr>EDA – Insights of Marital Status</vt:lpstr>
      <vt:lpstr>EDA- Insights of Education </vt:lpstr>
      <vt:lpstr>EDA - Insights from Heatmap </vt:lpstr>
      <vt:lpstr>Model Building</vt:lpstr>
      <vt:lpstr>Clustering - Methods and Goals </vt:lpstr>
      <vt:lpstr>Clustering - Methods and Goals </vt:lpstr>
      <vt:lpstr>Hierarchical agglomerative clustering</vt:lpstr>
      <vt:lpstr>Hierarchical agglomerative clustering</vt:lpstr>
      <vt:lpstr>K-Means Clustering before applying K-means algorithm</vt:lpstr>
      <vt:lpstr>Elbow Method for K-Means Clustering</vt:lpstr>
      <vt:lpstr>K-Means Clustering</vt:lpstr>
      <vt:lpstr>DBSCAN Clustering</vt:lpstr>
      <vt:lpstr>DBSCAN Clustering</vt:lpstr>
      <vt:lpstr>DBSCAN Clustering</vt:lpstr>
      <vt:lpstr>Matching Clusters to categories</vt:lpstr>
      <vt:lpstr>Model Evaluation</vt:lpstr>
      <vt:lpstr>Results of Hierarchical Agglomerative Clustering:</vt:lpstr>
      <vt:lpstr>Results of DBScan :</vt:lpstr>
      <vt:lpstr>Results of Kmeans:</vt:lpstr>
      <vt:lpstr>Problem faced while doing this project</vt:lpstr>
      <vt:lpstr>Insights from Clustering</vt:lpstr>
      <vt:lpstr>Interactive Deployment with Streamlit </vt:lpstr>
      <vt:lpstr>Insights of Deployment using Streamlit </vt:lpstr>
      <vt:lpstr>Conclusion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patil</dc:creator>
  <cp:lastModifiedBy>harsh patil</cp:lastModifiedBy>
  <cp:revision>57</cp:revision>
  <dcterms:created xsi:type="dcterms:W3CDTF">2025-01-01T11:30:44Z</dcterms:created>
  <dcterms:modified xsi:type="dcterms:W3CDTF">2025-01-17T14:21:59Z</dcterms:modified>
</cp:coreProperties>
</file>